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1" r:id="rId3"/>
    <p:sldId id="258" r:id="rId4"/>
    <p:sldId id="260" r:id="rId5"/>
    <p:sldId id="259" r:id="rId6"/>
    <p:sldId id="268" r:id="rId7"/>
    <p:sldId id="261" r:id="rId8"/>
    <p:sldId id="263" r:id="rId9"/>
    <p:sldId id="264" r:id="rId10"/>
    <p:sldId id="265" r:id="rId11"/>
    <p:sldId id="266" r:id="rId12"/>
    <p:sldId id="262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AF789-6484-41AB-A1E3-87CCC6D733B6}" type="datetimeFigureOut">
              <a:rPr lang="fr-FR" smtClean="0"/>
              <a:t>10/02/2022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5CE43-7741-4E22-B69A-D1D890944E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361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DCF5C-076F-483D-B182-F3ABF847F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1"/>
            <a:ext cx="6576749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494964-AB22-4BE3-89DE-C8FFE9CE6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4008048"/>
            <a:ext cx="657675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0B27CC-23C4-419D-AED2-42688DD5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B7A6-6C0C-4BE7-8227-542F0EE886E3}" type="datetime1">
              <a:rPr lang="fr-FR" smtClean="0"/>
              <a:t>10/02/2022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B76923-3705-4048-90E6-24A371AD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00C1C9-6EDD-42C4-972B-606519E9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6F7135-1DDB-40C2-B27B-BCCF55B88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" y="1904997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88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222D6-4EA4-46BA-9EAF-AC3EA6AD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9CC036-A2D9-4EBA-A101-8BA15A7FE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9E13CE-7CAF-4F9A-AB6C-71639D90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8C3CD-4F2A-4E76-B4EF-14E12235F955}" type="datetime1">
              <a:rPr lang="fr-FR" smtClean="0"/>
              <a:t>10/02/2022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B0FBF-24DE-460B-99C5-5D05D7CD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177FB-EB9B-4CB0-AE4D-A48B24B0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196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5B84A4-6792-407D-96A0-20B4E14E1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19DA3C-3146-4FB9-BC86-74E5AC16C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D06DBE-8539-48DE-915C-14DBAD45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B5633-1ED3-4FDA-9ADE-737DBE752634}" type="datetime1">
              <a:rPr lang="fr-FR" smtClean="0"/>
              <a:t>10/02/2022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4CA4E9-E29C-4B10-AD71-F2D66E59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AEC3B-88A0-4F5F-B82D-10E40F8A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550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7C605-217B-4050-B781-04B23988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625B63-2C99-4F56-A449-BFB59154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F5B5DB-A38D-4B62-86C1-6FF2455F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ACA38-0DBE-46E9-9603-FFB40F1FBC55}" type="datetime1">
              <a:rPr lang="fr-FR" smtClean="0"/>
              <a:t>10/02/2022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788EE8-8381-4B7A-BB55-8F5E77F3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78F50B-DB96-4559-A310-87034680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35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76B50-D483-4622-8ED1-7C7C279E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93371-24F6-45BE-BA6A-CB057652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2BA4-A5A0-4233-AFCE-47696D3C9C1A}" type="datetime1">
              <a:rPr lang="fr-FR" smtClean="0"/>
              <a:t>10/02/2022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E83A99-E49D-4CB3-BBF6-463AFD80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8772B-AA9B-4144-B608-CC2D8BCB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07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9C185-6BDC-4823-A81F-9490426F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829EC1-BF24-4D23-90D6-FE535C7C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7CF41D-D501-4E37-A43E-0E562356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D1D5D1-B644-4FD7-92BB-7404095C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2197-112B-42BE-8FEE-E96AB02DA56E}" type="datetime1">
              <a:rPr lang="fr-FR" smtClean="0"/>
              <a:t>10/02/2022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EA3B12-56DF-4C1F-908B-E4584778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42FBE-D994-4B3C-B1D8-A5703F11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760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05E42-4BA9-4B51-A665-DD3203B5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05601-9A76-4DF9-91DE-3015AAB14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7BFBB7-0343-4F39-AEB9-8C43A731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64A3A2-C509-4177-B6B4-A95A53FD9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303FB1-6A76-4AFE-9566-288028722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30A0E1-C4E6-4391-9005-B39C64C8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1ED8-9A1D-4932-8840-30B3885F3309}" type="datetime1">
              <a:rPr lang="fr-FR" smtClean="0"/>
              <a:t>10/02/2022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3406266-58C4-45BF-8141-0CC001A5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F74807-1812-433A-8B11-3BA63150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24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81ADEE-B101-4DCE-AD93-3F02917D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E8B76D-978A-4DF4-899B-A27561E0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233F0-0CD1-4FE5-B5D6-688923FBA96D}" type="datetime1">
              <a:rPr lang="fr-FR" smtClean="0"/>
              <a:t>10/02/2022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9621DC-AD2D-4519-9EF5-74479044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8F471B-763F-44D3-BB5C-1193AD92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348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235B8A-3CBE-4607-95D2-C2A0318C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6EF83-8861-4D2C-9CBA-182995A8EB39}" type="datetime1">
              <a:rPr lang="fr-FR" smtClean="0"/>
              <a:t>10/02/2022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0BA199-FD7E-4C56-867D-D606052F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4E5BAB-7531-440E-AD26-F2CF91CB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328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753EF-03CE-4DC5-B930-3BCC0CD8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C21805-B2D5-4AC7-BF16-38AA12E1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3F8F2E-D9AC-4CAE-84C4-0297F6C08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F69EA-30AA-4423-96A0-0E3B852E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1DC7-349C-4D59-BE14-1D76CA5EC12C}" type="datetime1">
              <a:rPr lang="fr-FR" smtClean="0"/>
              <a:t>10/02/2022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059464-0BF0-42FE-88A6-32BCE41E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F2F1D-B5F9-45C4-A601-B0A5C959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015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D6DB1-2B29-42E2-BB44-5BB2BA10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9AB520-B425-4069-B352-C76EA2336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6B5A3D9-8B91-441D-AD35-CF545937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AF9B85-B5BC-4B63-BF18-8DF9997D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E2E94-CBDF-465F-BFD1-940E6CA84E8F}" type="datetime1">
              <a:rPr lang="fr-FR" smtClean="0"/>
              <a:t>10/02/2022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F28598-5EB4-4AFC-9F7F-9501B02F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7D0813-32E1-4B83-B7E7-EA200CEA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110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CC6FB-925D-432D-AF48-CF8DB42C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542BAD-79A4-4A69-9F77-303423950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ABA7C8-74CE-41C1-86C5-E0B5A4DDC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7908E-1659-44D4-AA04-4312B0F37291}" type="datetime1">
              <a:rPr lang="fr-FR" smtClean="0"/>
              <a:t>10/02/2022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6080B8-17DA-49A9-BDD9-531EE5BCA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F93BE0-941E-45A5-BFD1-B29B6ED69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98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EF15D0-DF22-4F86-BE04-7AC3EDBEBC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 err="1"/>
              <a:t>Deep</a:t>
            </a:r>
            <a:r>
              <a:rPr lang="fr-FR" b="1" dirty="0"/>
              <a:t> Q Learning (DQN)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240110-D98A-4B2B-892F-01A3D8132F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Raffael Bolla Di Lorenzo</a:t>
            </a:r>
          </a:p>
          <a:p>
            <a:r>
              <a:rPr lang="fr-FR" dirty="0"/>
              <a:t>@raffaelbdl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ADC9C7D-38B3-42E9-93F0-7C0C85FB8490}"/>
              </a:ext>
            </a:extLst>
          </p:cNvPr>
          <p:cNvSpPr txBox="1"/>
          <p:nvPr/>
        </p:nvSpPr>
        <p:spPr>
          <a:xfrm>
            <a:off x="85226" y="6085510"/>
            <a:ext cx="8511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Reinforcement Learning: An Introduction Richard S. Sutton and Andrew G. </a:t>
            </a:r>
            <a:r>
              <a:rPr lang="en-US" sz="2000" dirty="0" err="1">
                <a:solidFill>
                  <a:schemeClr val="bg1"/>
                </a:solidFill>
              </a:rPr>
              <a:t>Barto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RAIL : https://youtube.com/playlist?list=PL_iWQOsE6TfURIIhCrlt-wj9ByIVpbfGc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A71C4A-CBB0-4ADD-A710-99E0D0F45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>
                <a:solidFill>
                  <a:schemeClr val="bg1"/>
                </a:solidFill>
              </a:rPr>
              <a:t>1</a:t>
            </a:fld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254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08A340-7182-4E25-B6B9-492A4325E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SARSA : Avantages &amp; Inconvénients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84FC37-A9DD-4044-8F1A-A3DA01B19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Avantages :</a:t>
            </a:r>
          </a:p>
          <a:p>
            <a:pPr marL="0" indent="0">
              <a:buNone/>
            </a:pPr>
            <a:r>
              <a:rPr lang="fr-FR" dirty="0"/>
              <a:t>-&gt; On peut apprendre en continu (adapté à des épisodes « infinis »)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Inconvénients :</a:t>
            </a:r>
          </a:p>
          <a:p>
            <a:pPr marL="0" indent="0">
              <a:buNone/>
            </a:pPr>
            <a:r>
              <a:rPr lang="fr-FR" dirty="0"/>
              <a:t>-&gt; Notre estimateur est biaisé (on utilise notre propre approximation dans l’apprentissage, on peut être à côté de la plaque)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Cas d’utilisations :</a:t>
            </a:r>
          </a:p>
          <a:p>
            <a:pPr marL="0" indent="0">
              <a:buNone/>
            </a:pPr>
            <a:r>
              <a:rPr lang="fr-FR" dirty="0"/>
              <a:t>-&gt; Si chaque action rapporte une récompense on peut apprendre de chaque transition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2571CF-8088-4018-B9CC-6A46A34A6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571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A363B2-E4C8-4534-B506-06A01DCB1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OffPolicy</a:t>
            </a:r>
            <a:r>
              <a:rPr lang="fr-FR" dirty="0"/>
              <a:t> : Avantages &amp; Inconvénients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269BD-A544-4335-8FDD-BA17C853E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Avantages :</a:t>
            </a:r>
          </a:p>
          <a:p>
            <a:pPr marL="0" indent="0">
              <a:buNone/>
            </a:pPr>
            <a:r>
              <a:rPr lang="fr-FR" dirty="0"/>
              <a:t>-&gt; </a:t>
            </a:r>
            <a:r>
              <a:rPr lang="fr-FR" i="1" dirty="0" err="1"/>
              <a:t>Sample</a:t>
            </a:r>
            <a:r>
              <a:rPr lang="fr-FR" i="1" dirty="0"/>
              <a:t> </a:t>
            </a:r>
            <a:r>
              <a:rPr lang="fr-FR" i="1" dirty="0" err="1"/>
              <a:t>efficiency</a:t>
            </a:r>
            <a:r>
              <a:rPr lang="fr-FR" i="1" dirty="0"/>
              <a:t> </a:t>
            </a:r>
            <a:r>
              <a:rPr lang="fr-FR" dirty="0"/>
              <a:t>(on peut réutiliser les expériences car on apprend le modèle et non la politique)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Inconvénients :</a:t>
            </a:r>
          </a:p>
          <a:p>
            <a:pPr marL="0" indent="0">
              <a:buNone/>
            </a:pPr>
            <a:r>
              <a:rPr lang="fr-FR" dirty="0"/>
              <a:t>-&gt; Il peut être dur à apprendre dans un environnement complexe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/>
              <a:t>Cas d’utilisations </a:t>
            </a:r>
            <a:r>
              <a:rPr lang="fr-FR" dirty="0"/>
              <a:t>:</a:t>
            </a:r>
          </a:p>
          <a:p>
            <a:pPr marL="0" indent="0">
              <a:buNone/>
            </a:pPr>
            <a:r>
              <a:rPr lang="fr-FR" dirty="0"/>
              <a:t>-&gt; Si on ne peut pas réaliser beaucoup d’observations (robotique)</a:t>
            </a:r>
          </a:p>
          <a:p>
            <a:pPr marL="0" indent="0">
              <a:buNone/>
            </a:pPr>
            <a:r>
              <a:rPr lang="fr-FR" dirty="0"/>
              <a:t>-&gt; Si on veut pouvoir apprendre de l’expérience d’autres agents/robots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BA5559-8DFC-4B08-9CE9-62069F012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87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694FCE-311C-47DE-A6F6-4B7034330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0"/>
            <a:ext cx="6576749" cy="2511329"/>
          </a:xfrm>
        </p:spPr>
        <p:txBody>
          <a:bodyPr>
            <a:normAutofit/>
          </a:bodyPr>
          <a:lstStyle/>
          <a:p>
            <a:r>
              <a:rPr lang="fr-FR" sz="7200" b="1" dirty="0"/>
              <a:t>À VOS ORDIS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DFAEEA5-607F-4DB1-B013-4A336C5D9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138152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A8235-1EA4-43F4-8A37-9B94E6F8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Résumé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29DC098-20C9-4DFE-8039-23C936294064}"/>
                  </a:ext>
                </a:extLst>
              </p:cNvPr>
              <p:cNvSpPr txBox="1"/>
              <p:nvPr/>
            </p:nvSpPr>
            <p:spPr>
              <a:xfrm>
                <a:off x="395567" y="5140440"/>
                <a:ext cx="703436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sz="2400" dirty="0">
                    <a:solidFill>
                      <a:schemeClr val="accent1"/>
                    </a:solidFill>
                  </a:rPr>
                  <a:t>La </a:t>
                </a:r>
                <a:r>
                  <a:rPr lang="fr-FR" sz="2400" b="1" dirty="0">
                    <a:solidFill>
                      <a:schemeClr val="accent3"/>
                    </a:solidFill>
                  </a:rPr>
                  <a:t>politique</a:t>
                </a:r>
                <a:r>
                  <a:rPr lang="fr-FR" sz="2400" dirty="0">
                    <a:solidFill>
                      <a:schemeClr val="accent1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ℙ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b="0" dirty="0">
                  <a:solidFill>
                    <a:schemeClr val="accent3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fr-FR" sz="2400" dirty="0">
                    <a:solidFill>
                      <a:schemeClr val="accent1"/>
                    </a:solidFill>
                  </a:rPr>
                  <a:t>La </a:t>
                </a:r>
                <a:r>
                  <a:rPr lang="fr-FR" sz="2400" b="1" dirty="0">
                    <a:solidFill>
                      <a:srgbClr val="0070C0"/>
                    </a:solidFill>
                  </a:rPr>
                  <a:t>valeur d’état </a:t>
                </a:r>
                <a:r>
                  <a:rPr lang="fr-FR" sz="2400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fr-FR" sz="24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fr-FR" sz="2400" dirty="0">
                    <a:solidFill>
                      <a:schemeClr val="accent1"/>
                    </a:solidFill>
                  </a:rPr>
                  <a:t>La </a:t>
                </a:r>
                <a:r>
                  <a:rPr lang="fr-FR" sz="2400" b="1" dirty="0">
                    <a:solidFill>
                      <a:schemeClr val="accent5"/>
                    </a:solidFill>
                  </a:rPr>
                  <a:t>valeur d’action </a:t>
                </a:r>
                <a:r>
                  <a:rPr lang="fr-FR" sz="2400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fr-FR" sz="24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29DC098-20C9-4DFE-8039-23C936294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67" y="5140440"/>
                <a:ext cx="7034362" cy="1200329"/>
              </a:xfrm>
              <a:prstGeom prst="rect">
                <a:avLst/>
              </a:prstGeom>
              <a:blipFill>
                <a:blip r:embed="rId2"/>
                <a:stretch>
                  <a:fillRect l="-1386" t="-4569" b="-111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5E9D6C39-E6DA-4FF8-86CD-A3F3262C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</a:t>
            </a:fld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60D935D-53AF-4545-98E4-713876902198}"/>
              </a:ext>
            </a:extLst>
          </p:cNvPr>
          <p:cNvSpPr/>
          <p:nvPr/>
        </p:nvSpPr>
        <p:spPr>
          <a:xfrm>
            <a:off x="6475103" y="3213219"/>
            <a:ext cx="198859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interagit avec l’environnement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81EE6469-95D0-41A5-BBFC-F4DB2C98C50B}"/>
              </a:ext>
            </a:extLst>
          </p:cNvPr>
          <p:cNvSpPr/>
          <p:nvPr/>
        </p:nvSpPr>
        <p:spPr>
          <a:xfrm>
            <a:off x="9336668" y="1937368"/>
            <a:ext cx="2520519" cy="9144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apprend le modèle</a:t>
            </a:r>
          </a:p>
          <a:p>
            <a:pPr algn="ctr"/>
            <a:r>
              <a:rPr lang="fr-FR" dirty="0"/>
              <a:t>On estime le gain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C7A1085-68E1-4144-8FFF-E3CD714679DA}"/>
              </a:ext>
            </a:extLst>
          </p:cNvPr>
          <p:cNvSpPr/>
          <p:nvPr/>
        </p:nvSpPr>
        <p:spPr>
          <a:xfrm>
            <a:off x="9336669" y="4903150"/>
            <a:ext cx="2520518" cy="9144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améliore la politique</a:t>
            </a:r>
          </a:p>
        </p:txBody>
      </p: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4416CA41-B311-4C04-99C2-6C6D3BE88776}"/>
              </a:ext>
            </a:extLst>
          </p:cNvPr>
          <p:cNvCxnSpPr>
            <a:stCxn id="21" idx="0"/>
            <a:endCxn id="22" idx="1"/>
          </p:cNvCxnSpPr>
          <p:nvPr/>
        </p:nvCxnSpPr>
        <p:spPr>
          <a:xfrm rot="5400000" flipH="1" flipV="1">
            <a:off x="7993710" y="1870261"/>
            <a:ext cx="818651" cy="1867266"/>
          </a:xfrm>
          <a:prstGeom prst="bentConnector2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155876DA-EE38-4127-B9E1-D3E090B90E15}"/>
              </a:ext>
            </a:extLst>
          </p:cNvPr>
          <p:cNvCxnSpPr>
            <a:cxnSpLocks/>
            <a:stCxn id="23" idx="1"/>
            <a:endCxn id="21" idx="2"/>
          </p:cNvCxnSpPr>
          <p:nvPr/>
        </p:nvCxnSpPr>
        <p:spPr>
          <a:xfrm rot="10800000">
            <a:off x="7469403" y="4127620"/>
            <a:ext cx="1867267" cy="1232731"/>
          </a:xfrm>
          <a:prstGeom prst="bentConnector2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442A2F6-4204-4A71-88FE-702EA300B7A9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10596928" y="2851768"/>
            <a:ext cx="0" cy="2051382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0019223A-E092-4213-A04C-CBF89D67BFFD}"/>
                  </a:ext>
                </a:extLst>
              </p:cNvPr>
              <p:cNvSpPr txBox="1"/>
              <p:nvPr/>
            </p:nvSpPr>
            <p:spPr>
              <a:xfrm>
                <a:off x="9794508" y="1414148"/>
                <a:ext cx="20188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800" dirty="0"/>
                  <a:t>,</a:t>
                </a:r>
                <a:r>
                  <a:rPr lang="fr-FR" sz="2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0019223A-E092-4213-A04C-CBF89D67B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4508" y="1414148"/>
                <a:ext cx="2018886" cy="523220"/>
              </a:xfrm>
              <a:prstGeom prst="rect">
                <a:avLst/>
              </a:prstGeom>
              <a:blipFill>
                <a:blip r:embed="rId3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7226C391-1812-4BFB-81D0-C6BBE77E71BC}"/>
                  </a:ext>
                </a:extLst>
              </p:cNvPr>
              <p:cNvSpPr txBox="1"/>
              <p:nvPr/>
            </p:nvSpPr>
            <p:spPr>
              <a:xfrm>
                <a:off x="10576259" y="5817549"/>
                <a:ext cx="12809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7226C391-1812-4BFB-81D0-C6BBE77E7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259" y="5817549"/>
                <a:ext cx="128092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36DFD635-809C-4960-832B-557812DFC2D8}"/>
              </a:ext>
            </a:extLst>
          </p:cNvPr>
          <p:cNvSpPr/>
          <p:nvPr/>
        </p:nvSpPr>
        <p:spPr>
          <a:xfrm>
            <a:off x="2202694" y="1539315"/>
            <a:ext cx="2474209" cy="76026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Agent</a:t>
            </a:r>
            <a:endParaRPr lang="fr-FR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967656-3CDB-4D20-8AF9-CDD65DECA6FE}"/>
              </a:ext>
            </a:extLst>
          </p:cNvPr>
          <p:cNvSpPr/>
          <p:nvPr/>
        </p:nvSpPr>
        <p:spPr>
          <a:xfrm>
            <a:off x="1602418" y="2843160"/>
            <a:ext cx="3674763" cy="7602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Environnement</a:t>
            </a:r>
            <a:endParaRPr lang="fr-FR" b="1" dirty="0">
              <a:solidFill>
                <a:schemeClr val="bg1"/>
              </a:solidFill>
            </a:endParaRPr>
          </a:p>
        </p:txBody>
      </p: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56358398-6690-4A17-A756-7CBFF80AB6BF}"/>
              </a:ext>
            </a:extLst>
          </p:cNvPr>
          <p:cNvCxnSpPr>
            <a:cxnSpLocks/>
            <a:stCxn id="29" idx="3"/>
            <a:endCxn id="30" idx="3"/>
          </p:cNvCxnSpPr>
          <p:nvPr/>
        </p:nvCxnSpPr>
        <p:spPr>
          <a:xfrm>
            <a:off x="4676903" y="1919445"/>
            <a:ext cx="600278" cy="1303845"/>
          </a:xfrm>
          <a:prstGeom prst="bentConnector3">
            <a:avLst>
              <a:gd name="adj1" fmla="val 20167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id="{E775A767-C940-47AB-901D-24DEACF76BB2}"/>
              </a:ext>
            </a:extLst>
          </p:cNvPr>
          <p:cNvCxnSpPr>
            <a:cxnSpLocks/>
            <a:stCxn id="30" idx="1"/>
            <a:endCxn id="29" idx="1"/>
          </p:cNvCxnSpPr>
          <p:nvPr/>
        </p:nvCxnSpPr>
        <p:spPr>
          <a:xfrm rot="10800000" flipH="1">
            <a:off x="1602418" y="1919446"/>
            <a:ext cx="600276" cy="1303845"/>
          </a:xfrm>
          <a:prstGeom prst="bentConnector3">
            <a:avLst>
              <a:gd name="adj1" fmla="val -10463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F791FF3-F52C-4302-B3C6-DC4B5FD75B96}"/>
                  </a:ext>
                </a:extLst>
              </p:cNvPr>
              <p:cNvSpPr txBox="1"/>
              <p:nvPr/>
            </p:nvSpPr>
            <p:spPr>
              <a:xfrm>
                <a:off x="4732557" y="1582262"/>
                <a:ext cx="28655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F791FF3-F52C-4302-B3C6-DC4B5FD75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557" y="1582262"/>
                <a:ext cx="28655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57C2EDDF-18EB-4041-A694-A1D8E392C0F7}"/>
                  </a:ext>
                </a:extLst>
              </p:cNvPr>
              <p:cNvSpPr txBox="1"/>
              <p:nvPr/>
            </p:nvSpPr>
            <p:spPr>
              <a:xfrm>
                <a:off x="611023" y="3309746"/>
                <a:ext cx="5702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FR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57C2EDDF-18EB-4041-A694-A1D8E392C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23" y="3309746"/>
                <a:ext cx="570221" cy="276999"/>
              </a:xfrm>
              <a:prstGeom prst="rect">
                <a:avLst/>
              </a:prstGeom>
              <a:blipFill>
                <a:blip r:embed="rId6"/>
                <a:stretch>
                  <a:fillRect l="-13830" r="-79787" b="-177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30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22" grpId="0" animBg="1"/>
      <p:bldP spid="23" grpId="0" animBg="1"/>
      <p:bldP spid="27" grpId="0"/>
      <p:bldP spid="28" grpId="0"/>
      <p:bldP spid="29" grpId="0" animBg="1"/>
      <p:bldP spid="30" grpId="0" animBg="1"/>
      <p:bldP spid="33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4DF452-DB71-4D16-93FA-5D3DD0869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Deep</a:t>
            </a:r>
            <a:r>
              <a:rPr lang="fr-FR" dirty="0"/>
              <a:t> Q Learning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6A4A15-A830-40C9-A004-1E3981AEA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Pensé par Chris Watkins en 1989</a:t>
            </a:r>
          </a:p>
          <a:p>
            <a:endParaRPr lang="fr-FR" dirty="0"/>
          </a:p>
          <a:p>
            <a:r>
              <a:rPr lang="fr-FR" dirty="0"/>
              <a:t>2013 : </a:t>
            </a:r>
            <a:r>
              <a:rPr lang="fr-FR" u="sng" dirty="0" err="1"/>
              <a:t>Playing</a:t>
            </a:r>
            <a:r>
              <a:rPr lang="fr-FR" u="sng" dirty="0"/>
              <a:t> Atari with </a:t>
            </a:r>
            <a:r>
              <a:rPr lang="fr-FR" b="1" u="sng" dirty="0" err="1"/>
              <a:t>Deep</a:t>
            </a:r>
            <a:r>
              <a:rPr lang="fr-FR" u="sng" dirty="0"/>
              <a:t> Reinforcement Learning </a:t>
            </a:r>
          </a:p>
          <a:p>
            <a:pPr marL="0" indent="0" algn="ctr">
              <a:buNone/>
            </a:pPr>
            <a:r>
              <a:rPr lang="fr-FR" dirty="0"/>
              <a:t>(David </a:t>
            </a:r>
            <a:r>
              <a:rPr lang="fr-FR" dirty="0" err="1"/>
              <a:t>Silver</a:t>
            </a:r>
            <a:r>
              <a:rPr lang="fr-FR" dirty="0"/>
              <a:t> &lt;3)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Approche très intuitive de l’apprentissage par renforcement (presque autant que les K machines à sous)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C27259-66E5-44FB-B505-FD370197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290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9EDA3F-CDBF-4F9D-8B94-C981D59C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Deep</a:t>
            </a:r>
            <a:r>
              <a:rPr lang="fr-FR" dirty="0"/>
              <a:t> Q Learning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B7319E-C06A-4314-B171-4581E5213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720" y="1314257"/>
            <a:ext cx="8798560" cy="619759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Playing Atari with Deep Reinforcement Learning</a:t>
            </a:r>
            <a:r>
              <a:rPr lang="en-US" dirty="0"/>
              <a:t>, DeepMind</a:t>
            </a:r>
            <a:endParaRPr lang="fr-FR" i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2C024B-3558-4E1E-B631-4D1014F0E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82" y="1934016"/>
            <a:ext cx="10829435" cy="436372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8ACC67-6FE5-4794-809E-129D0DFCD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349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5F9F6-C9B0-426F-9086-215D87BE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Deep</a:t>
            </a:r>
            <a:r>
              <a:rPr lang="fr-FR" dirty="0"/>
              <a:t> Q Learning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A1C2A02-4ABF-499C-81AF-E9A3B9A5DCF2}"/>
              </a:ext>
            </a:extLst>
          </p:cNvPr>
          <p:cNvSpPr/>
          <p:nvPr/>
        </p:nvSpPr>
        <p:spPr>
          <a:xfrm>
            <a:off x="6400221" y="3285120"/>
            <a:ext cx="198859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interagit avec l’environnement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B358D0C-8F12-4F30-855D-22A85FAB259A}"/>
              </a:ext>
            </a:extLst>
          </p:cNvPr>
          <p:cNvSpPr/>
          <p:nvPr/>
        </p:nvSpPr>
        <p:spPr>
          <a:xfrm>
            <a:off x="9261786" y="2009269"/>
            <a:ext cx="2520519" cy="9144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apprend le modèle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6DD949E-67D6-4534-BCED-BA10980A8BBD}"/>
              </a:ext>
            </a:extLst>
          </p:cNvPr>
          <p:cNvSpPr/>
          <p:nvPr/>
        </p:nvSpPr>
        <p:spPr>
          <a:xfrm>
            <a:off x="9261787" y="4975051"/>
            <a:ext cx="2520518" cy="9144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améliore la politique</a:t>
            </a:r>
          </a:p>
        </p:txBody>
      </p:sp>
      <p:cxnSp>
        <p:nvCxnSpPr>
          <p:cNvPr id="7" name="Connecteur : en angle 6">
            <a:extLst>
              <a:ext uri="{FF2B5EF4-FFF2-40B4-BE49-F238E27FC236}">
                <a16:creationId xmlns:a16="http://schemas.microsoft.com/office/drawing/2014/main" id="{E8E34991-4BE7-45DD-8A8D-5E5BC7C974DA}"/>
              </a:ext>
            </a:extLst>
          </p:cNvPr>
          <p:cNvCxnSpPr>
            <a:stCxn id="4" idx="0"/>
            <a:endCxn id="5" idx="1"/>
          </p:cNvCxnSpPr>
          <p:nvPr/>
        </p:nvCxnSpPr>
        <p:spPr>
          <a:xfrm rot="5400000" flipH="1" flipV="1">
            <a:off x="7918828" y="1942162"/>
            <a:ext cx="818651" cy="1867266"/>
          </a:xfrm>
          <a:prstGeom prst="bentConnector2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4833AC0A-6071-419B-974E-AF6C91677A34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>
          <a:xfrm rot="10800000">
            <a:off x="7394521" y="4199521"/>
            <a:ext cx="1867267" cy="1232731"/>
          </a:xfrm>
          <a:prstGeom prst="bentConnector2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A9286DE-EE72-47BF-93D7-5E4247A3D790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10522046" y="2923669"/>
            <a:ext cx="0" cy="2051382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2154B40-0D5A-411F-A014-E6DC58C3A86F}"/>
                  </a:ext>
                </a:extLst>
              </p:cNvPr>
              <p:cNvSpPr txBox="1"/>
              <p:nvPr/>
            </p:nvSpPr>
            <p:spPr>
              <a:xfrm>
                <a:off x="9891115" y="1486049"/>
                <a:ext cx="12607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sz="28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2154B40-0D5A-411F-A014-E6DC58C3A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115" y="1486049"/>
                <a:ext cx="126079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4BEBAFC-8F28-4DB1-8671-09DA7A2DB2E3}"/>
                  </a:ext>
                </a:extLst>
              </p:cNvPr>
              <p:cNvSpPr txBox="1"/>
              <p:nvPr/>
            </p:nvSpPr>
            <p:spPr>
              <a:xfrm>
                <a:off x="10713337" y="5889451"/>
                <a:ext cx="12809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4BEBAFC-8F28-4DB1-8671-09DA7A2DB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3337" y="5889451"/>
                <a:ext cx="128092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4EA489B-C05B-4F33-9409-85041A7AECF7}"/>
                  </a:ext>
                </a:extLst>
              </p:cNvPr>
              <p:cNvSpPr txBox="1"/>
              <p:nvPr/>
            </p:nvSpPr>
            <p:spPr>
              <a:xfrm>
                <a:off x="7808557" y="5917985"/>
                <a:ext cx="41042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sz="2800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epsgreedy</m:t>
                      </m:r>
                      <m:r>
                        <a:rPr lang="fr-FR" sz="2800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fr-FR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fr-FR" sz="28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fr-FR" sz="2800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4EA489B-C05B-4F33-9409-85041A7AE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557" y="5917985"/>
                <a:ext cx="410420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CFFADB44-63BC-4846-A02C-CADAE61386B4}"/>
              </a:ext>
            </a:extLst>
          </p:cNvPr>
          <p:cNvSpPr txBox="1"/>
          <p:nvPr/>
        </p:nvSpPr>
        <p:spPr>
          <a:xfrm>
            <a:off x="172995" y="1241884"/>
            <a:ext cx="1133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u="sng" dirty="0">
                <a:solidFill>
                  <a:schemeClr val="accent1"/>
                </a:solidFill>
              </a:rPr>
              <a:t>Idée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BCD4047-9689-4022-9719-8FB89896C16A}"/>
              </a:ext>
            </a:extLst>
          </p:cNvPr>
          <p:cNvSpPr txBox="1"/>
          <p:nvPr/>
        </p:nvSpPr>
        <p:spPr>
          <a:xfrm>
            <a:off x="172995" y="2106270"/>
            <a:ext cx="55165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1"/>
                </a:solidFill>
              </a:rPr>
              <a:t>On n’apprend plus la politique, l’objectif est de maximiser la valeur d’action.</a:t>
            </a:r>
          </a:p>
          <a:p>
            <a:endParaRPr lang="fr-FR" sz="2400" dirty="0">
              <a:solidFill>
                <a:schemeClr val="accent1"/>
              </a:solidFill>
            </a:endParaRPr>
          </a:p>
          <a:p>
            <a:r>
              <a:rPr lang="fr-FR" sz="2400" i="1" dirty="0">
                <a:solidFill>
                  <a:schemeClr val="accent1"/>
                </a:solidFill>
              </a:rPr>
              <a:t>« Dans chaque état, on veut prendre l’action qui maximise la somme des récompenses futures »</a:t>
            </a:r>
          </a:p>
          <a:p>
            <a:endParaRPr lang="fr-FR" sz="2400" dirty="0">
              <a:solidFill>
                <a:schemeClr val="accent1"/>
              </a:solidFill>
            </a:endParaRPr>
          </a:p>
          <a:p>
            <a:r>
              <a:rPr lang="fr-FR" sz="2400" dirty="0">
                <a:solidFill>
                  <a:schemeClr val="accent1"/>
                </a:solidFill>
              </a:rPr>
              <a:t>On va donc utiliser la valeur d’action comme on le faisait pour les K machines à sous !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053BDDD-558E-4A07-BB33-59A32CB0C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98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/>
      <p:bldP spid="11" grpId="0"/>
      <p:bldP spid="11" grpId="1"/>
      <p:bldP spid="12" grpId="0"/>
      <p:bldP spid="1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C41AAB-9DAF-473A-B191-CECB63A3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 application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434923-0163-4D17-9AE1-C2EB34930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877" y="1940120"/>
            <a:ext cx="5438313" cy="1255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/>
              <a:t>En pratique on ne connait pas le modèle</a:t>
            </a:r>
          </a:p>
          <a:p>
            <a:pPr marL="0" indent="0">
              <a:buNone/>
            </a:pPr>
            <a:r>
              <a:rPr lang="fr-FR" sz="2400" b="1" dirty="0"/>
              <a:t>Mais on peut tenter de l’apprendre par l’expérience !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4257975-DD0F-414D-BBA5-A16D4D39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6</a:t>
            </a:fld>
            <a:endParaRPr lang="fr-FR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37CD0D0-93DC-408D-96F6-A6A4197382E6}"/>
              </a:ext>
            </a:extLst>
          </p:cNvPr>
          <p:cNvSpPr/>
          <p:nvPr/>
        </p:nvSpPr>
        <p:spPr>
          <a:xfrm>
            <a:off x="8746020" y="1667423"/>
            <a:ext cx="588138" cy="588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8096AEE4-68D3-4566-9F94-5C77E333938F}"/>
              </a:ext>
            </a:extLst>
          </p:cNvPr>
          <p:cNvCxnSpPr>
            <a:cxnSpLocks/>
            <a:stCxn id="14" idx="3"/>
            <a:endCxn id="16" idx="0"/>
          </p:cNvCxnSpPr>
          <p:nvPr/>
        </p:nvCxnSpPr>
        <p:spPr>
          <a:xfrm flipH="1">
            <a:off x="7738042" y="2169429"/>
            <a:ext cx="1094109" cy="796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4D37E0-C2E3-4D6B-B3A7-39C4183E2219}"/>
              </a:ext>
            </a:extLst>
          </p:cNvPr>
          <p:cNvSpPr/>
          <p:nvPr/>
        </p:nvSpPr>
        <p:spPr>
          <a:xfrm>
            <a:off x="7443973" y="2966155"/>
            <a:ext cx="588138" cy="5881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F331231-E693-4D8F-B620-E5067BE03C0F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>
            <a:off x="7738042" y="3554293"/>
            <a:ext cx="647341" cy="10941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369398A-2B84-48FE-933B-48BCB1E65F96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7083336" y="3554293"/>
            <a:ext cx="654706" cy="10350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6833E5EB-559A-410E-8C54-65B16A844251}"/>
              </a:ext>
            </a:extLst>
          </p:cNvPr>
          <p:cNvSpPr/>
          <p:nvPr/>
        </p:nvSpPr>
        <p:spPr>
          <a:xfrm>
            <a:off x="8028428" y="4648396"/>
            <a:ext cx="713909" cy="71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0D50AAF-8FE4-44CE-96D0-BD0EC242B939}"/>
              </a:ext>
            </a:extLst>
          </p:cNvPr>
          <p:cNvSpPr/>
          <p:nvPr/>
        </p:nvSpPr>
        <p:spPr>
          <a:xfrm>
            <a:off x="6726381" y="4589360"/>
            <a:ext cx="713909" cy="71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93572E5-4F6A-4EEA-9959-9249DCA3B769}"/>
              </a:ext>
            </a:extLst>
          </p:cNvPr>
          <p:cNvCxnSpPr>
            <a:cxnSpLocks/>
            <a:stCxn id="14" idx="5"/>
            <a:endCxn id="25" idx="0"/>
          </p:cNvCxnSpPr>
          <p:nvPr/>
        </p:nvCxnSpPr>
        <p:spPr>
          <a:xfrm>
            <a:off x="9248027" y="2169429"/>
            <a:ext cx="1118873" cy="796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CE03038-FF00-44D4-A0B6-511428098C27}"/>
              </a:ext>
            </a:extLst>
          </p:cNvPr>
          <p:cNvSpPr/>
          <p:nvPr/>
        </p:nvSpPr>
        <p:spPr>
          <a:xfrm>
            <a:off x="10072831" y="2966155"/>
            <a:ext cx="588138" cy="5881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96D6A8D3-7419-44B6-BDEE-F159F4946C1B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>
            <a:off x="10366900" y="3554293"/>
            <a:ext cx="629946" cy="10941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FCB9AA12-0C18-4E3C-B219-60E99BDCC8A2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9691115" y="3554293"/>
            <a:ext cx="675785" cy="10787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6CCBE345-6B1B-41FA-BA2F-A92A3076A6F4}"/>
              </a:ext>
            </a:extLst>
          </p:cNvPr>
          <p:cNvSpPr/>
          <p:nvPr/>
        </p:nvSpPr>
        <p:spPr>
          <a:xfrm>
            <a:off x="10639891" y="4648395"/>
            <a:ext cx="713909" cy="71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2DDEEF55-5AF3-47BA-8761-C0DD20089E34}"/>
              </a:ext>
            </a:extLst>
          </p:cNvPr>
          <p:cNvSpPr/>
          <p:nvPr/>
        </p:nvSpPr>
        <p:spPr>
          <a:xfrm>
            <a:off x="9334160" y="4633005"/>
            <a:ext cx="713909" cy="71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6EF316DA-2A27-42B6-B2CD-66DC8CAAA14E}"/>
                  </a:ext>
                </a:extLst>
              </p:cNvPr>
              <p:cNvSpPr txBox="1"/>
              <p:nvPr/>
            </p:nvSpPr>
            <p:spPr>
              <a:xfrm>
                <a:off x="7324378" y="2308521"/>
                <a:ext cx="8522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6EF316DA-2A27-42B6-B2CD-66DC8CAAA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378" y="2308521"/>
                <a:ext cx="852256" cy="369332"/>
              </a:xfrm>
              <a:prstGeom prst="rect">
                <a:avLst/>
              </a:prstGeom>
              <a:blipFill>
                <a:blip r:embed="rId2"/>
                <a:stretch>
                  <a:fillRect r="-17266"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DCA0A0A2-F284-4088-AE0A-C449D546840B}"/>
                  </a:ext>
                </a:extLst>
              </p:cNvPr>
              <p:cNvSpPr txBox="1"/>
              <p:nvPr/>
            </p:nvSpPr>
            <p:spPr>
              <a:xfrm>
                <a:off x="9832171" y="2308521"/>
                <a:ext cx="8522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DCA0A0A2-F284-4088-AE0A-C449D546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171" y="2308521"/>
                <a:ext cx="852256" cy="369332"/>
              </a:xfrm>
              <a:prstGeom prst="rect">
                <a:avLst/>
              </a:prstGeom>
              <a:blipFill>
                <a:blip r:embed="rId3"/>
                <a:stretch>
                  <a:fillRect r="-16429"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7C0C07D0-B62C-468A-8E36-9B2A598794C9}"/>
                  </a:ext>
                </a:extLst>
              </p:cNvPr>
              <p:cNvSpPr txBox="1"/>
              <p:nvPr/>
            </p:nvSpPr>
            <p:spPr>
              <a:xfrm>
                <a:off x="7008967" y="3075558"/>
                <a:ext cx="435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7C0C07D0-B62C-468A-8E36-9B2A59879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967" y="3075558"/>
                <a:ext cx="4350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AEA7CAC8-1DF7-47B8-9D83-F3C2F76EF696}"/>
                  </a:ext>
                </a:extLst>
              </p:cNvPr>
              <p:cNvSpPr txBox="1"/>
              <p:nvPr/>
            </p:nvSpPr>
            <p:spPr>
              <a:xfrm>
                <a:off x="10660969" y="3075558"/>
                <a:ext cx="435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AEA7CAC8-1DF7-47B8-9D83-F3C2F76EF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0969" y="3075558"/>
                <a:ext cx="4350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57C5D285-E74A-40AF-9061-FF80CC6F1A48}"/>
                  </a:ext>
                </a:extLst>
              </p:cNvPr>
              <p:cNvSpPr txBox="1"/>
              <p:nvPr/>
            </p:nvSpPr>
            <p:spPr>
              <a:xfrm flipH="1">
                <a:off x="6872220" y="5303269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57C5D285-E74A-40AF-9061-FF80CC6F1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872220" y="5303269"/>
                <a:ext cx="422229" cy="369332"/>
              </a:xfrm>
              <a:prstGeom prst="rect">
                <a:avLst/>
              </a:prstGeom>
              <a:blipFill>
                <a:blip r:embed="rId6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1ABD8F40-DD25-445B-89EA-2924304D6D93}"/>
                  </a:ext>
                </a:extLst>
              </p:cNvPr>
              <p:cNvSpPr txBox="1"/>
              <p:nvPr/>
            </p:nvSpPr>
            <p:spPr>
              <a:xfrm flipH="1">
                <a:off x="8174267" y="5362304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1ABD8F40-DD25-445B-89EA-2924304D6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174267" y="5362304"/>
                <a:ext cx="422229" cy="369332"/>
              </a:xfrm>
              <a:prstGeom prst="rect">
                <a:avLst/>
              </a:prstGeom>
              <a:blipFill>
                <a:blip r:embed="rId7"/>
                <a:stretch>
                  <a:fillRect r="-260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1E968E3-BA4F-4591-933B-43692DC79F8F}"/>
                  </a:ext>
                </a:extLst>
              </p:cNvPr>
              <p:cNvSpPr txBox="1"/>
              <p:nvPr/>
            </p:nvSpPr>
            <p:spPr>
              <a:xfrm flipH="1">
                <a:off x="9483683" y="5362304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1E968E3-BA4F-4591-933B-43692DC79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483683" y="5362304"/>
                <a:ext cx="422229" cy="369332"/>
              </a:xfrm>
              <a:prstGeom prst="rect">
                <a:avLst/>
              </a:prstGeom>
              <a:blipFill>
                <a:blip r:embed="rId8"/>
                <a:stretch>
                  <a:fillRect r="-115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06EEDEB7-C7B3-4A9A-B4E8-280B1C50E91B}"/>
                  </a:ext>
                </a:extLst>
              </p:cNvPr>
              <p:cNvSpPr txBox="1"/>
              <p:nvPr/>
            </p:nvSpPr>
            <p:spPr>
              <a:xfrm flipH="1">
                <a:off x="10785730" y="5346914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06EEDEB7-C7B3-4A9A-B4E8-280B1C50E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785730" y="5346914"/>
                <a:ext cx="422229" cy="369332"/>
              </a:xfrm>
              <a:prstGeom prst="rect">
                <a:avLst/>
              </a:prstGeom>
              <a:blipFill>
                <a:blip r:embed="rId9"/>
                <a:stretch>
                  <a:fillRect r="-2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3C635B84-E28B-4973-AB81-37A15A8A5AA3}"/>
                  </a:ext>
                </a:extLst>
              </p:cNvPr>
              <p:cNvSpPr txBox="1"/>
              <p:nvPr/>
            </p:nvSpPr>
            <p:spPr>
              <a:xfrm flipH="1">
                <a:off x="6868426" y="3841576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3C635B84-E28B-4973-AB81-37A15A8A5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868426" y="3841576"/>
                <a:ext cx="422229" cy="369332"/>
              </a:xfrm>
              <a:prstGeom prst="rect">
                <a:avLst/>
              </a:prstGeom>
              <a:blipFill>
                <a:blip r:embed="rId10"/>
                <a:stretch>
                  <a:fillRect r="-144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9ACADEC3-A9EE-4233-8CBA-265CEACA52A1}"/>
                  </a:ext>
                </a:extLst>
              </p:cNvPr>
              <p:cNvSpPr txBox="1"/>
              <p:nvPr/>
            </p:nvSpPr>
            <p:spPr>
              <a:xfrm flipH="1">
                <a:off x="8073981" y="3841576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9ACADEC3-A9EE-4233-8CBA-265CEACA5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073981" y="3841576"/>
                <a:ext cx="422229" cy="369332"/>
              </a:xfrm>
              <a:prstGeom prst="rect">
                <a:avLst/>
              </a:prstGeom>
              <a:blipFill>
                <a:blip r:embed="rId11"/>
                <a:stretch>
                  <a:fillRect r="-2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7808ABEC-0811-494B-80A0-6FF5955A1862}"/>
                  </a:ext>
                </a:extLst>
              </p:cNvPr>
              <p:cNvSpPr txBox="1"/>
              <p:nvPr/>
            </p:nvSpPr>
            <p:spPr>
              <a:xfrm flipH="1">
                <a:off x="9550182" y="3841576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7808ABEC-0811-494B-80A0-6FF5955A1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550182" y="3841576"/>
                <a:ext cx="422229" cy="369332"/>
              </a:xfrm>
              <a:prstGeom prst="rect">
                <a:avLst/>
              </a:prstGeom>
              <a:blipFill>
                <a:blip r:embed="rId12"/>
                <a:stretch>
                  <a:fillRect r="-144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CE08CE99-C34B-48A4-BB2C-66002D24ADF5}"/>
                  </a:ext>
                </a:extLst>
              </p:cNvPr>
              <p:cNvSpPr txBox="1"/>
              <p:nvPr/>
            </p:nvSpPr>
            <p:spPr>
              <a:xfrm flipH="1">
                <a:off x="10781839" y="3832459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CE08CE99-C34B-48A4-BB2C-66002D24A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781839" y="3832459"/>
                <a:ext cx="422229" cy="369332"/>
              </a:xfrm>
              <a:prstGeom prst="rect">
                <a:avLst/>
              </a:prstGeom>
              <a:blipFill>
                <a:blip r:embed="rId13"/>
                <a:stretch>
                  <a:fillRect r="-275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92B2434D-BA48-4FBA-975A-97AA5133C28A}"/>
                  </a:ext>
                </a:extLst>
              </p:cNvPr>
              <p:cNvSpPr txBox="1"/>
              <p:nvPr/>
            </p:nvSpPr>
            <p:spPr>
              <a:xfrm flipH="1">
                <a:off x="9284551" y="1586987"/>
                <a:ext cx="422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92B2434D-BA48-4FBA-975A-97AA5133C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284551" y="1586987"/>
                <a:ext cx="42222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Espace réservé du contenu 2">
                <a:extLst>
                  <a:ext uri="{FF2B5EF4-FFF2-40B4-BE49-F238E27FC236}">
                    <a16:creationId xmlns:a16="http://schemas.microsoft.com/office/drawing/2014/main" id="{CFCF50BD-9A3C-4851-8013-16BC49CFD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9877" y="3353990"/>
                <a:ext cx="6400187" cy="27183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fr-FR" i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i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i="1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i="1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fr-F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i="1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>
                  <a:solidFill>
                    <a:srgbClr val="FA83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r>
                            <a:rPr lang="fr-FR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fr-FR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′|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fr-FR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0" dirty="0">
                  <a:solidFill>
                    <a:srgbClr val="FA83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A8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fr-FR" b="0" i="1" smtClean="0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fr-FR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FA83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′∈</m:t>
                          </m:r>
                          <m: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r>
                            <a:rPr lang="fr-F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fr-F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′|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fr-FR" i="1">
                              <a:solidFill>
                                <a:srgbClr val="FA8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dirty="0">
                  <a:solidFill>
                    <a:srgbClr val="FA83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fr-FR" dirty="0">
                  <a:solidFill>
                    <a:srgbClr val="FA83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Espace réservé du contenu 2">
                <a:extLst>
                  <a:ext uri="{FF2B5EF4-FFF2-40B4-BE49-F238E27FC236}">
                    <a16:creationId xmlns:a16="http://schemas.microsoft.com/office/drawing/2014/main" id="{CFCF50BD-9A3C-4851-8013-16BC49CFD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77" y="3353990"/>
                <a:ext cx="6400187" cy="2718335"/>
              </a:xfrm>
              <a:prstGeom prst="rect">
                <a:avLst/>
              </a:prstGeom>
              <a:blipFill>
                <a:blip r:embed="rId15"/>
                <a:stretch>
                  <a:fillRect l="-4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8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2" grpId="0" animBg="1"/>
      <p:bldP spid="25" grpId="0" animBg="1"/>
      <p:bldP spid="28" grpId="0" animBg="1"/>
      <p:bldP spid="29" grpId="0" animBg="1"/>
      <p:bldP spid="31" grpId="0"/>
      <p:bldP spid="33" grpId="0"/>
      <p:bldP spid="35" grpId="0"/>
      <p:bldP spid="36" grpId="0"/>
      <p:bldP spid="37" grpId="0"/>
      <p:bldP spid="39" grpId="0"/>
      <p:bldP spid="40" grpId="0"/>
      <p:bldP spid="41" grpId="0"/>
      <p:bldP spid="4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506320-D022-4524-A781-F92245751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Deep</a:t>
            </a:r>
            <a:r>
              <a:rPr lang="fr-FR" dirty="0"/>
              <a:t> Q Learning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F93A1AB-08AC-457A-AD28-3692F8719A3B}"/>
              </a:ext>
            </a:extLst>
          </p:cNvPr>
          <p:cNvSpPr txBox="1"/>
          <p:nvPr/>
        </p:nvSpPr>
        <p:spPr>
          <a:xfrm>
            <a:off x="172995" y="1241884"/>
            <a:ext cx="5791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u="sng" dirty="0">
                <a:solidFill>
                  <a:schemeClr val="accent1"/>
                </a:solidFill>
              </a:rPr>
              <a:t>Comment apprendre le modèle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C7FAA48-F09F-468C-8777-1F1FAE418D9E}"/>
                  </a:ext>
                </a:extLst>
              </p:cNvPr>
              <p:cNvSpPr txBox="1"/>
              <p:nvPr/>
            </p:nvSpPr>
            <p:spPr>
              <a:xfrm>
                <a:off x="172995" y="2106270"/>
                <a:ext cx="7435168" cy="2969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solidFill>
                      <a:schemeClr val="accent1"/>
                    </a:solidFill>
                  </a:rPr>
                  <a:t>On utilise SARSA !</a:t>
                </a:r>
              </a:p>
              <a:p>
                <a:endParaRPr lang="fr-FR" sz="24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fr-FR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fr-FR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fr-FR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32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2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32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fr-FR" sz="32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2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sz="32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FR" sz="2400" dirty="0">
                  <a:solidFill>
                    <a:schemeClr val="accent1"/>
                  </a:solidFill>
                </a:endParaRP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Avec d = 1 si l’épisode est terminé</a:t>
                </a:r>
              </a:p>
              <a:p>
                <a:endParaRPr lang="fr-FR" sz="2400" dirty="0">
                  <a:solidFill>
                    <a:schemeClr val="accent1"/>
                  </a:solidFill>
                </a:endParaRP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On a bien appris le modèle si ces termes sont presque égaux !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C7FAA48-F09F-468C-8777-1F1FAE418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5" y="2106270"/>
                <a:ext cx="7435168" cy="2969146"/>
              </a:xfrm>
              <a:prstGeom prst="rect">
                <a:avLst/>
              </a:prstGeom>
              <a:blipFill>
                <a:blip r:embed="rId2"/>
                <a:stretch>
                  <a:fillRect l="-1230" t="-1643" b="-36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B2542CF7-0330-403B-86BA-E297E4503FF8}"/>
                  </a:ext>
                </a:extLst>
              </p:cNvPr>
              <p:cNvSpPr txBox="1"/>
              <p:nvPr/>
            </p:nvSpPr>
            <p:spPr>
              <a:xfrm>
                <a:off x="172995" y="4969089"/>
                <a:ext cx="44904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fr-FR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fr-FR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B2542CF7-0330-403B-86BA-E297E4503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5" y="4969089"/>
                <a:ext cx="449046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DA1D2D0-5785-4440-8084-8E90BD9B0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6765" y="1241884"/>
            <a:ext cx="2682240" cy="998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Playing Atari with Deep Reinforcement Learning</a:t>
            </a:r>
            <a:r>
              <a:rPr lang="en-US" sz="2000" dirty="0"/>
              <a:t>, DeepMind</a:t>
            </a:r>
            <a:endParaRPr lang="fr-FR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A51960C1-3E60-4294-99DC-A3C79A2F7DE6}"/>
                  </a:ext>
                </a:extLst>
              </p:cNvPr>
              <p:cNvSpPr txBox="1"/>
              <p:nvPr/>
            </p:nvSpPr>
            <p:spPr>
              <a:xfrm>
                <a:off x="7776839" y="2520447"/>
                <a:ext cx="4242166" cy="3203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1"/>
                    </a:solidFill>
                  </a:rPr>
                  <a:t>Pourquoi le max ?</a:t>
                </a: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r>
                  <a:rPr lang="fr-FR" dirty="0">
                    <a:solidFill>
                      <a:schemeClr val="accent1"/>
                    </a:solidFill>
                  </a:rPr>
                  <a:t>Si Q approxime bien le modèle, le max correspondra toujours à la bonne action.</a:t>
                </a: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r>
                  <a:rPr lang="fr-FR" dirty="0">
                    <a:solidFill>
                      <a:schemeClr val="accent1"/>
                    </a:solidFill>
                  </a:rPr>
                  <a:t>On a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𝑎𝑟𝑔𝑚𝑎𝑥</m:t>
                            </m:r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fr-FR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𝑠𝑖𝑛𝑜𝑛</m:t>
                            </m:r>
                          </m:e>
                        </m:eqArr>
                      </m:e>
                    </m:d>
                  </m:oMath>
                </a14:m>
                <a:endParaRPr lang="fr-FR" dirty="0">
                  <a:solidFill>
                    <a:schemeClr val="accent1"/>
                  </a:solidFill>
                </a:endParaRP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r>
                  <a:rPr lang="fr-FR" dirty="0">
                    <a:solidFill>
                      <a:schemeClr val="accent1"/>
                    </a:solidFill>
                  </a:rPr>
                  <a:t>On retrouve également les K machines à sous : </a:t>
                </a:r>
                <a:endParaRPr lang="fr-FR" sz="1800" b="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fr-F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A51960C1-3E60-4294-99DC-A3C79A2F7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839" y="2520447"/>
                <a:ext cx="4242166" cy="3203185"/>
              </a:xfrm>
              <a:prstGeom prst="rect">
                <a:avLst/>
              </a:prstGeom>
              <a:blipFill>
                <a:blip r:embed="rId4"/>
                <a:stretch>
                  <a:fillRect l="-1293" t="-951" b="-7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20A5CBC-866E-4C09-BDB9-BCC940B1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16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2E67B4-CD5B-49DF-AFE3-78A6573C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Deep</a:t>
            </a:r>
            <a:r>
              <a:rPr lang="fr-FR" dirty="0"/>
              <a:t> Q Learning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5CD1F82-70AC-4A34-B9D6-48F59BDE999B}"/>
              </a:ext>
            </a:extLst>
          </p:cNvPr>
          <p:cNvSpPr/>
          <p:nvPr/>
        </p:nvSpPr>
        <p:spPr>
          <a:xfrm>
            <a:off x="3639387" y="4349977"/>
            <a:ext cx="1340529" cy="134052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ENV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DE6E525-4B82-4533-957F-D06C2BC39F74}"/>
              </a:ext>
            </a:extLst>
          </p:cNvPr>
          <p:cNvSpPr/>
          <p:nvPr/>
        </p:nvSpPr>
        <p:spPr>
          <a:xfrm>
            <a:off x="1189314" y="4370530"/>
            <a:ext cx="1340529" cy="134052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MEMORY</a:t>
            </a:r>
          </a:p>
        </p:txBody>
      </p:sp>
      <p:cxnSp>
        <p:nvCxnSpPr>
          <p:cNvPr id="6" name="Connecteur : en arc 5">
            <a:extLst>
              <a:ext uri="{FF2B5EF4-FFF2-40B4-BE49-F238E27FC236}">
                <a16:creationId xmlns:a16="http://schemas.microsoft.com/office/drawing/2014/main" id="{EBF0ECB6-DD85-4047-91B0-CA791C355FE3}"/>
              </a:ext>
            </a:extLst>
          </p:cNvPr>
          <p:cNvCxnSpPr>
            <a:cxnSpLocks/>
            <a:stCxn id="4" idx="4"/>
            <a:endCxn id="4" idx="6"/>
          </p:cNvCxnSpPr>
          <p:nvPr/>
        </p:nvCxnSpPr>
        <p:spPr>
          <a:xfrm rot="5400000" flipH="1" flipV="1">
            <a:off x="4309652" y="5020242"/>
            <a:ext cx="670264" cy="670264"/>
          </a:xfrm>
          <a:prstGeom prst="curvedConnector4">
            <a:avLst>
              <a:gd name="adj1" fmla="val -34106"/>
              <a:gd name="adj2" fmla="val 13410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5D43EA9-572E-4630-9165-CAB5F184A3D1}"/>
                  </a:ext>
                </a:extLst>
              </p:cNvPr>
              <p:cNvSpPr txBox="1"/>
              <p:nvPr/>
            </p:nvSpPr>
            <p:spPr>
              <a:xfrm>
                <a:off x="3881687" y="5801601"/>
                <a:ext cx="7548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5D43EA9-572E-4630-9165-CAB5F184A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687" y="5801601"/>
                <a:ext cx="75488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eur : en arc 7">
            <a:extLst>
              <a:ext uri="{FF2B5EF4-FFF2-40B4-BE49-F238E27FC236}">
                <a16:creationId xmlns:a16="http://schemas.microsoft.com/office/drawing/2014/main" id="{A59601F2-EC88-49FD-A4F6-0B142328BB8D}"/>
              </a:ext>
            </a:extLst>
          </p:cNvPr>
          <p:cNvCxnSpPr>
            <a:cxnSpLocks/>
            <a:stCxn id="4" idx="4"/>
            <a:endCxn id="5" idx="4"/>
          </p:cNvCxnSpPr>
          <p:nvPr/>
        </p:nvCxnSpPr>
        <p:spPr>
          <a:xfrm rot="5400000">
            <a:off x="3074340" y="4475746"/>
            <a:ext cx="20553" cy="2450073"/>
          </a:xfrm>
          <a:prstGeom prst="curvedConnector3">
            <a:avLst>
              <a:gd name="adj1" fmla="val 121224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ECE883B-A7EF-4B82-8E9A-273DFD96F4BC}"/>
              </a:ext>
            </a:extLst>
          </p:cNvPr>
          <p:cNvSpPr/>
          <p:nvPr/>
        </p:nvSpPr>
        <p:spPr>
          <a:xfrm>
            <a:off x="1189314" y="1837758"/>
            <a:ext cx="3648966" cy="1340529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4226E3E3-6633-4C94-B907-98D2632C5765}"/>
                  </a:ext>
                </a:extLst>
              </p:cNvPr>
              <p:cNvSpPr txBox="1"/>
              <p:nvPr/>
            </p:nvSpPr>
            <p:spPr>
              <a:xfrm>
                <a:off x="1189314" y="2022882"/>
                <a:ext cx="3648966" cy="101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b="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fr-F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fr-F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4226E3E3-6633-4C94-B907-98D2632C5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314" y="2022882"/>
                <a:ext cx="3648966" cy="10130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9086DD60-B65E-4CBF-BAFA-C8436414836B}"/>
              </a:ext>
            </a:extLst>
          </p:cNvPr>
          <p:cNvCxnSpPr>
            <a:cxnSpLocks/>
            <a:stCxn id="5" idx="0"/>
            <a:endCxn id="9" idx="2"/>
          </p:cNvCxnSpPr>
          <p:nvPr/>
        </p:nvCxnSpPr>
        <p:spPr>
          <a:xfrm rot="5400000" flipH="1" flipV="1">
            <a:off x="1840567" y="3197300"/>
            <a:ext cx="1192243" cy="1154218"/>
          </a:xfrm>
          <a:prstGeom prst="curvedConnector3">
            <a:avLst>
              <a:gd name="adj1" fmla="val 50000"/>
            </a:avLst>
          </a:prstGeom>
          <a:ln w="762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BE0D9942-95BE-4FFE-BB34-23A765A7C651}"/>
              </a:ext>
            </a:extLst>
          </p:cNvPr>
          <p:cNvCxnSpPr>
            <a:cxnSpLocks/>
            <a:stCxn id="9" idx="3"/>
            <a:endCxn id="19" idx="0"/>
          </p:cNvCxnSpPr>
          <p:nvPr/>
        </p:nvCxnSpPr>
        <p:spPr>
          <a:xfrm>
            <a:off x="4838280" y="2508023"/>
            <a:ext cx="1547273" cy="2532771"/>
          </a:xfrm>
          <a:prstGeom prst="curvedConnector2">
            <a:avLst/>
          </a:prstGeom>
          <a:ln w="762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1D24549D-CA2E-4D9B-A7FB-B07E64A17438}"/>
                  </a:ext>
                </a:extLst>
              </p:cNvPr>
              <p:cNvSpPr txBox="1"/>
              <p:nvPr/>
            </p:nvSpPr>
            <p:spPr>
              <a:xfrm>
                <a:off x="5235718" y="5040794"/>
                <a:ext cx="2299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𝑒𝑝𝑠𝑔𝑟𝑒𝑒𝑑𝑦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1D24549D-CA2E-4D9B-A7FB-B07E64A17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718" y="5040794"/>
                <a:ext cx="229966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CFB9D99B-FE5F-421A-9906-E2063830F67F}"/>
                  </a:ext>
                </a:extLst>
              </p:cNvPr>
              <p:cNvSpPr txBox="1"/>
              <p:nvPr/>
            </p:nvSpPr>
            <p:spPr>
              <a:xfrm>
                <a:off x="6951498" y="1171930"/>
                <a:ext cx="5240502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u="sng" dirty="0">
                    <a:solidFill>
                      <a:schemeClr val="accent1"/>
                    </a:solidFill>
                  </a:rPr>
                  <a:t>Algorithme 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>
                    <a:solidFill>
                      <a:schemeClr val="accent1"/>
                    </a:solidFill>
                  </a:rPr>
                  <a:t>Pendant autant de </a:t>
                </a:r>
                <a:r>
                  <a:rPr lang="fr-FR" sz="2400" dirty="0" err="1">
                    <a:solidFill>
                      <a:schemeClr val="accent1"/>
                    </a:solidFill>
                  </a:rPr>
                  <a:t>steps</a:t>
                </a:r>
                <a:r>
                  <a:rPr lang="fr-FR" sz="2400" dirty="0">
                    <a:solidFill>
                      <a:schemeClr val="accent1"/>
                    </a:solidFill>
                  </a:rPr>
                  <a:t> qu’on veut</a:t>
                </a: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Joue une transition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fr-FR" sz="2400" b="0" dirty="0">
                  <a:solidFill>
                    <a:schemeClr val="accent1"/>
                  </a:solidFill>
                </a:endParaRP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On ajoute la transition à la mémoire</a:t>
                </a:r>
              </a:p>
              <a:p>
                <a:endParaRPr lang="fr-FR" sz="2400" dirty="0">
                  <a:solidFill>
                    <a:schemeClr val="accent1"/>
                  </a:solidFill>
                </a:endParaRPr>
              </a:p>
              <a:p>
                <a:r>
                  <a:rPr lang="fr-FR" sz="2400" b="1" dirty="0" err="1">
                    <a:solidFill>
                      <a:schemeClr val="accent1"/>
                    </a:solidFill>
                  </a:rPr>
                  <a:t>Learn</a:t>
                </a:r>
                <a:endParaRPr lang="fr-FR" sz="2400" b="1" dirty="0">
                  <a:solidFill>
                    <a:schemeClr val="accent1"/>
                  </a:solidFill>
                </a:endParaRP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On récupère un batch de la mémoire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ℬ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400" b="0" dirty="0">
                  <a:solidFill>
                    <a:schemeClr val="accent1"/>
                  </a:solidFill>
                </a:endParaRP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On améliore notre modèle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CFB9D99B-FE5F-421A-9906-E2063830F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498" y="1171930"/>
                <a:ext cx="5240502" cy="3785652"/>
              </a:xfrm>
              <a:prstGeom prst="rect">
                <a:avLst/>
              </a:prstGeom>
              <a:blipFill>
                <a:blip r:embed="rId5"/>
                <a:stretch>
                  <a:fillRect l="-1744" t="-1288" b="-12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DF765CF-3468-41DA-9A8C-4DDD49E73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28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9" grpId="0" animBg="1"/>
      <p:bldP spid="10" grpId="0"/>
      <p:bldP spid="19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1F280-6BF2-4A03-93DB-0BBE502A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Deep</a:t>
            </a:r>
            <a:r>
              <a:rPr lang="fr-FR" dirty="0"/>
              <a:t> Q Learning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979B08-24E1-4F4A-9B66-51DAD2BA5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SARSA : « on apprend de chaque action »</a:t>
            </a:r>
          </a:p>
          <a:p>
            <a:pPr marL="0" indent="0">
              <a:buNone/>
            </a:pPr>
            <a:r>
              <a:rPr lang="fr-FR" dirty="0"/>
              <a:t>-&gt; il faut estimer le gain futur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Off Policy : on garde une mémoire pleine</a:t>
            </a:r>
          </a:p>
          <a:p>
            <a:endParaRPr lang="fr-FR" dirty="0"/>
          </a:p>
          <a:p>
            <a:r>
              <a:rPr lang="fr-FR" dirty="0"/>
              <a:t>Déterministe : on apprend un modèle</a:t>
            </a:r>
          </a:p>
          <a:p>
            <a:endParaRPr lang="fr-FR" dirty="0"/>
          </a:p>
          <a:p>
            <a:r>
              <a:rPr lang="fr-FR" dirty="0"/>
              <a:t>Q Learning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1C7730-CD80-4961-87E4-48E65E14B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026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Automatants">
  <a:themeElements>
    <a:clrScheme name="Automatan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A8300"/>
      </a:accent1>
      <a:accent2>
        <a:srgbClr val="FFD41F"/>
      </a:accent2>
      <a:accent3>
        <a:srgbClr val="FF4A19"/>
      </a:accent3>
      <a:accent4>
        <a:srgbClr val="6D6D6D"/>
      </a:accent4>
      <a:accent5>
        <a:srgbClr val="5B9BD5"/>
      </a:accent5>
      <a:accent6>
        <a:srgbClr val="70AD47"/>
      </a:accent6>
      <a:hlink>
        <a:srgbClr val="FF4A19"/>
      </a:hlink>
      <a:folHlink>
        <a:srgbClr val="FFD4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tomatants" id="{2B6323AC-D38A-4DF3-92FD-B0EC6479AEF5}" vid="{7134E578-F06B-4D0C-8F83-5830DB7AF42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Template_Automatants</Template>
  <TotalTime>0</TotalTime>
  <Words>689</Words>
  <Application>Microsoft Office PowerPoint</Application>
  <PresentationFormat>Grand écran</PresentationFormat>
  <Paragraphs>138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Automatants</vt:lpstr>
      <vt:lpstr>Deep Q Learning (DQN)</vt:lpstr>
      <vt:lpstr>Résumé</vt:lpstr>
      <vt:lpstr>Le Deep Q Learning</vt:lpstr>
      <vt:lpstr>Le Deep Q Learning</vt:lpstr>
      <vt:lpstr>Le Deep Q Learning</vt:lpstr>
      <vt:lpstr>En application</vt:lpstr>
      <vt:lpstr>Le Deep Q Learning</vt:lpstr>
      <vt:lpstr>Le Deep Q Learning</vt:lpstr>
      <vt:lpstr>Le Deep Q Learning</vt:lpstr>
      <vt:lpstr>SARSA : Avantages &amp; Inconvénients </vt:lpstr>
      <vt:lpstr>OffPolicy : Avantages &amp; Inconvénients</vt:lpstr>
      <vt:lpstr>À VOS ORDIS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Raffael Bolla--Di Lorenzo (Student at CentraleSupelec)</dc:creator>
  <cp:lastModifiedBy>Raffael Bolla--Di Lorenzo (Student at CentraleSupelec)</cp:lastModifiedBy>
  <cp:revision>46</cp:revision>
  <dcterms:created xsi:type="dcterms:W3CDTF">2021-06-24T07:35:35Z</dcterms:created>
  <dcterms:modified xsi:type="dcterms:W3CDTF">2022-02-10T08:03:05Z</dcterms:modified>
</cp:coreProperties>
</file>